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49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9" Type="http://schemas.openxmlformats.org/officeDocument/2006/relationships/tableStyles" Target="tableStyles.xml"/><Relationship Id="rId48" Type="http://schemas.openxmlformats.org/officeDocument/2006/relationships/viewProps" Target="viewProps.xml"/><Relationship Id="rId47" Type="http://schemas.openxmlformats.org/officeDocument/2006/relationships/presProps" Target="presProps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d1b8fad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只考虑液体压强而忽略大气压强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3d7bc6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液体密封气体的计算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4256f19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活塞和气缸内密封气体的计算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1b358c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气体等温变化的图像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1b8fad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只考虑液体压强而忽略大气压强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db44a8000985e09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3.jpeg"/><Relationship Id="rId1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39.jpeg"/><Relationship Id="rId1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47.jpeg"/><Relationship Id="rId1" Type="http://schemas.openxmlformats.org/officeDocument/2006/relationships/image" Target="../media/image46.jpe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6.xml"/><Relationship Id="rId6" Type="http://schemas.openxmlformats.org/officeDocument/2006/relationships/slideLayout" Target="../slideLayouts/slideLayout15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2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image" Target="../media/image6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64.png"/></Relationships>
</file>

<file path=ppt/slides/_rels/slide3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4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68.png"/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image" Target="../media/image6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69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71.jpeg"/><Relationship Id="rId1" Type="http://schemas.openxmlformats.org/officeDocument/2006/relationships/image" Target="../media/image70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73.png"/><Relationship Id="rId1" Type="http://schemas.openxmlformats.org/officeDocument/2006/relationships/image" Target="../media/image72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75.png"/><Relationship Id="rId1" Type="http://schemas.openxmlformats.org/officeDocument/2006/relationships/image" Target="../media/image74.png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9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77.jpeg"/><Relationship Id="rId1" Type="http://schemas.openxmlformats.org/officeDocument/2006/relationships/image" Target="../media/image7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0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79.png"/><Relationship Id="rId1" Type="http://schemas.openxmlformats.org/officeDocument/2006/relationships/image" Target="../media/image78.png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1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81.png"/><Relationship Id="rId1" Type="http://schemas.openxmlformats.org/officeDocument/2006/relationships/image" Target="../media/image8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82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9.pn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11_1#3e02fa45b?vop=1&amp;vop=1&amp;pid=a3d7bc6ca&amp;color=0,0,0&amp;mp=1&amp;vtp=1&amp;bt=1&amp;bbb=1&amp;hb=1"/>
              <p:cNvSpPr/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【思路导引】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解答本题的关键点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：（1）由题图1到题图2,封闭气体等温膨胀,压强减小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,由玻意耳定律和几何关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系求得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；（2）题图3中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11_1#3e02fa45b?vop=1&amp;vop=1&amp;pid=a3d7bc6ca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2_1#3e02fa45b?vop=1&amp;vop=1&amp;pid=a3d7bc6ca&amp;color=0,0,0&amp;vtp=1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玻璃管水平放置时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,开口竖直向下时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,根据玻意耳定律得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,A错误,B正确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；玻璃管竖直插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入水银槽时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,根据玻意耳定律得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2_1#3e02fa45b?vop=1&amp;vop=1&amp;pid=a3d7bc6c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3088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4_1#fff813ccb?vop=1&amp;pid=a3d7bc6ca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4.如图所示，一根总长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、一端封闭的细直玻璃管开口向上竖直放置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，管内用高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的水银柱封闭了一段长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的空气柱.已知外界大气压强恒为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，环境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温度始终不变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14_1#fff813ccb?vop=1&amp;pid=a3d7bc6c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14_2#fff813ccb?vop=1&amp;pid=a3d7bc6c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0952" y="2418403"/>
            <a:ext cx="1536192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5_1#27cb50717?vop=1&amp;pid=fff813ccb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（1）缓慢将该玻璃管转至水平，待水银柱稳定后，求管内封闭空气柱的长度；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16_1#27cb50717?vop=1&amp;vop=1&amp;pid=fff813ccb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𝟒𝟎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16_1#27cb50717?vop=1&amp;vop=1&amp;pid=fff813cc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1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17_1#27cb50717?vop=1&amp;vop=1&amp;pid=fff813ccb&amp;color=0,0,0&amp;vtp=1&amp;bbb=1&amp;hb=1"/>
              <p:cNvSpPr/>
              <p:nvPr/>
            </p:nvSpPr>
            <p:spPr>
              <a:xfrm>
                <a:off x="722376" y="1843728"/>
                <a:ext cx="10753344" cy="1415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设该玻璃管转至水平时,管内封闭的空气柱长度为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,玻璃管的横截面积为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,竖直状态下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𝑆𝐿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,水平状态下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,由玻意耳定律有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7_AS.17_1#27cb50717?vop=1&amp;vop=1&amp;pid=fff813cc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415034"/>
              </a:xfrm>
              <a:prstGeom prst="rect">
                <a:avLst/>
              </a:prstGeom>
              <a:blipFill rotWithShape="1">
                <a:blip r:embed="rId2"/>
                <a:stretch>
                  <a:fillRect l="-4" t="-23" r="-18" b="-31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18_1#ffaddbb28?vop=1&amp;pid=fff813ccb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（2）在（1）的情形下，从管口缓慢插入一气密性良好且厚度不计的活塞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，当水银柱与玻璃管封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闭端间的空气柱长度仍为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时，求活塞到玻璃管开口端的距离.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18_1#ffaddbb28?vop=1&amp;pid=fff813cc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815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19_1#ffaddbb28?vop=1&amp;vop=1&amp;pid=fff813ccb&amp;color=0,0,0&amp;vtp=1&amp;bbb=1"/>
              <p:cNvSpPr/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𝟏𝟖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𝟕𝟓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19_1#ffaddbb28?vop=1&amp;vop=1&amp;pid=fff813cc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20_1#ffaddbb28?vop=1&amp;vop=1&amp;pid=fff813ccb&amp;color=0,0,0&amp;vtp=1&amp;bbb=1&amp;hb=1"/>
              <p:cNvSpPr/>
              <p:nvPr/>
            </p:nvSpPr>
            <p:spPr>
              <a:xfrm>
                <a:off x="722376" y="2291403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刚插入活塞时,活塞与水银柱间封闭的空气柱的长度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,压强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,当水银柱与玻璃管封闭端间的空气柱长度为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,设活塞与水银柱间封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闭的空气柱长度为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,此时活塞到玻璃管开口端的距离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7_AS.20_1#ffaddbb28?vop=1&amp;vop=1&amp;pid=fff813cc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17833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r="-130" b="-25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21_1#c2e0b54fa?htil=3&amp;vop=1&amp;pid=84256f19a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02986" y="1054295"/>
            <a:ext cx="630936" cy="12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6_BD.21_2#c2e0b54fa?htil=3&amp;vop=1&amp;pid=84256f19a&amp;color=0,0,0&amp;vtp=1&amp;bt=1&amp;bbb=1&amp;hb=1&amp;hs=1"/>
          <p:cNvSpPr/>
          <p:nvPr/>
        </p:nvSpPr>
        <p:spPr>
          <a:xfrm>
            <a:off x="722376" y="972000"/>
            <a:ext cx="9994392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[江西萍乡2025高二下期末]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如图所示，一细线竖直悬挂气缸的活塞，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使气缸悬空静止.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缸内封闭着一定质量的理想气体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，活塞与气缸间无摩擦，且不漏气，气体温度保持不变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大气压强增大时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22_1#c2e0b54fa.bracket?vop=1&amp;pid=84256f19a&amp;color=0,0,0&amp;vpa=4&amp;vtp=1"/>
          <p:cNvSpPr/>
          <p:nvPr/>
        </p:nvSpPr>
        <p:spPr>
          <a:xfrm>
            <a:off x="4973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6_BD.21_3#c2e0b54fa.choices?htil=3&amp;vop=1&amp;pid=84256f19a&amp;color=0,0,0&amp;vtp=1&amp;bbb=1&amp;hs=1"/>
          <p:cNvSpPr/>
          <p:nvPr/>
        </p:nvSpPr>
        <p:spPr>
          <a:xfrm>
            <a:off x="719993" y="2324550"/>
            <a:ext cx="1075201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10476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.细线所受的拉力将增大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.细线所受的拉力将减小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104765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C.缸内气体的体积将增大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.缸内气体的体积将减小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23_1#c2e0b54fa?vop=1&amp;vop=1&amp;pid=84256f19a&amp;color=0,0,0&amp;vtp=1&amp;bt=1&amp;bbb=1&amp;hb=1"/>
              <p:cNvSpPr/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【思路导引】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解答本题的关键是正确选取研究对象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.以活塞和气缸分别为研究对象,各自受力平衡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,受力分析如图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.以封闭气体为研究对象,由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,可判断气体体积的变化.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23_1#c2e0b54fa?vop=1&amp;vop=1&amp;pid=84256f19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6_EX.23_3#c2e0b54fa?htil=1&amp;vop=1&amp;vop=1&amp;pid=84256f19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4640" y="2738824"/>
            <a:ext cx="11430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C_6_EX.23_4#c2e0b54fa?htil=1&amp;vop=1&amp;vop=1&amp;pid=84256f19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38744" y="2427928"/>
            <a:ext cx="1088136" cy="236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4_1#c2e0b54fa?vop=1&amp;vop=1&amp;pid=84256f19a&amp;color=0,0,0&amp;vtp=1&amp;bt=1&amp;bbb=1&amp;hb=1"/>
              <p:cNvSpPr/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设缸内气体压强为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,活塞横截面积为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,气缸质量为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,细线对活塞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的拉力大小为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,对活塞,根据平衡条件有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,对气缸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,根据平衡条件有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,联立解得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,结合牛顿第三定律可知细线所受的拉力不变,故A、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增大时,对气缸根据平衡条件有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增大,由于缸内气体温度不变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,可知缸内气体的体积将减小,故C错误,D正确.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24_1#c2e0b54fa?vop=1&amp;vop=1&amp;pid=84256f19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514" b="-20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5_1#45551f138?vop=1&amp;pid=84256f19a&amp;color=0,0,0&amp;vtp=1&amp;bt=1&amp;bbb=1&amp;hb=1"/>
              <p:cNvSpPr/>
              <p:nvPr/>
            </p:nvSpPr>
            <p:spPr>
              <a:xfrm>
                <a:off x="722376" y="972000"/>
                <a:ext cx="10753344" cy="2240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[四川泸州2024高二下期末]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某小组利用高为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、横截面积为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的导热气缸测量不规则物体的体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，气罐上方放置一个质量为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、润滑良好且厚度不计的密闭活塞，将缸内的理想气体（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氮气）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封闭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.当外界大气压为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时，活塞正好在气缸的顶部，如图所示.在活塞上放置质量为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，活塞缓慢下移，稳定后，测量活塞与缸底的间距为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，环境温度保持不变，外界压强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保持不变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则不规则物体的体积的大小为(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25_1#45551f138?vop=1&amp;pid=84256f19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401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620" b="-20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6_1#45551f138.bracket?vop=1&amp;pid=84256f19a&amp;color=0,0,0&amp;vpa=5&amp;vtp=1"/>
          <p:cNvSpPr/>
          <p:nvPr/>
        </p:nvSpPr>
        <p:spPr>
          <a:xfrm>
            <a:off x="5494401" y="2807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6_BD.25_2#45551f138?vop=1&amp;pid=84256f19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6400" y="3346773"/>
            <a:ext cx="1225296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25_3#45551f138.choices?vop=1&amp;pid=84256f19a&amp;color=0,0,0&amp;vtp=1&amp;bbb=1"/>
              <p:cNvSpPr/>
              <p:nvPr/>
            </p:nvSpPr>
            <p:spPr>
              <a:xfrm>
                <a:off x="722376" y="4769173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60980" algn="l"/>
                    <a:tab pos="5483860" algn="l"/>
                    <a:tab pos="82194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𝐿𝑆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𝐿𝑆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𝐿𝑆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6_BD.25_3#45551f138.choices?vop=1&amp;pid=84256f19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769173"/>
                <a:ext cx="10753344" cy="400050"/>
              </a:xfrm>
              <a:prstGeom prst="rect">
                <a:avLst/>
              </a:prstGeom>
              <a:blipFill rotWithShape="1">
                <a:blip r:embed="rId3"/>
                <a:stretch>
                  <a:fillRect l="-4" t="-81" b="-142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7_1#45551f138?vop=1&amp;vop=1&amp;pid=84256f19a&amp;color=0,0,0&amp;vtp=1&amp;bt=1&amp;bbb=1&amp;hb=1"/>
              <p:cNvSpPr/>
              <p:nvPr/>
            </p:nvSpPr>
            <p:spPr>
              <a:xfrm>
                <a:off x="722376" y="972000"/>
                <a:ext cx="10753344" cy="1872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在活塞上放置物体前,假设缸内气体的压强为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,根据受力平衡可得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,同理，在活塞上放置物体后，假设缸内气体的压强为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,根据玻意耳定律可得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𝐿𝑆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27_1#45551f138?vop=1&amp;vop=1&amp;pid=84256f19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72234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b="-24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f8624cd3d.fixed?pid=8b0c653a3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4#f8624cd3d.fixed?pid=8b0c653a3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课时1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玻意耳定律</a:t>
            </a:r>
            <a:endParaRPr lang="en-US" altLang="zh-CN" sz="4400" dirty="0"/>
          </a:p>
        </p:txBody>
      </p:sp>
      <p:pic>
        <p:nvPicPr>
          <p:cNvPr id="4" name="C_4#f8624cd3d.fixed?pid=8b0c653a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f8624cd3d.fixed?pid=8b0c653a3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8_1#628d6be90?vop=1&amp;pid=84256f19a&amp;color=0,0,0&amp;vtp=1&amp;bt=1&amp;bbb=1&amp;hb=1"/>
              <p:cNvSpPr/>
              <p:nvPr/>
            </p:nvSpPr>
            <p:spPr>
              <a:xfrm>
                <a:off x="722376" y="972000"/>
                <a:ext cx="10753344" cy="1770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[湖北鄂北六校2024高二下联考]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在一电梯内有一导热性能良好的气缸，质量为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的活塞封闭着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一定质量的理想气体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，活塞的横截面积为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，活塞离气缸底部的距离为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.将气缸缓慢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地旋转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（使底部朝上），已知大气压为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且保持不变，环境温度保持不变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，不计活塞与气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缸之间的摩擦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28_1#628d6be90?vop=1&amp;pid=84256f19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70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791" b="-25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28_2#628d6be90?vop=1&amp;pid=84256f19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41264" y="2875603"/>
            <a:ext cx="1115568" cy="158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29_1#069d94cab?vop=1&amp;pid=628d6be90&amp;color=0,0,0&amp;mp=1&amp;vtp=1&amp;bt=1&amp;bbb=1"/>
              <p:cNvSpPr/>
              <p:nvPr/>
            </p:nvSpPr>
            <p:spPr>
              <a:xfrm>
                <a:off x="722376" y="972000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（1）求气缸旋转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后，封闭气体压强的变化大小；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29_1#069d94cab?vop=1&amp;pid=628d6be90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111" b="-127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30_1#069d94cab?vop=1&amp;vop=1&amp;pid=628d6be90&amp;color=0,0,0&amp;vtp=1&amp;bbb=1"/>
              <p:cNvSpPr/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𝒎𝒈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𝑺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30_1#069d94cab?vop=1&amp;vop=1&amp;pid=628d6be9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31_1#069d94cab?vop=1&amp;vop=1&amp;pid=628d6be90&amp;color=0,0,0&amp;vtp=1&amp;bbb=1&amp;hb=1"/>
              <p:cNvSpPr/>
              <p:nvPr/>
            </p:nvSpPr>
            <p:spPr>
              <a:xfrm>
                <a:off x="722376" y="1996064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初态时对活塞受力分析有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,气缸旋转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,对活塞受力分析有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这个过程中理想气体压强变化的大小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7_AS.31_1#069d94cab?vop=1&amp;vop=1&amp;pid=628d6be9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96064"/>
                <a:ext cx="10753344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4" t="-14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32_1#e93dc8077?vop=1&amp;pid=628d6be90&amp;color=0,0,0&amp;vtp=1&amp;bt=1&amp;bbb=1"/>
              <p:cNvSpPr/>
              <p:nvPr/>
            </p:nvSpPr>
            <p:spPr>
              <a:xfrm>
                <a:off x="722376" y="969264"/>
                <a:ext cx="10753344" cy="5838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（2）气缸旋转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后，若电梯以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的加速度向上做加速运动，求活塞到气缸底部的距离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32_1#e93dc8077?vop=1&amp;pid=628d6be9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583883"/>
              </a:xfrm>
              <a:prstGeom prst="rect">
                <a:avLst/>
              </a:prstGeom>
              <a:blipFill rotWithShape="1">
                <a:blip r:embed="rId1"/>
                <a:stretch>
                  <a:fillRect l="-4" t="-44" b="-87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33_1#e93dc8077?vop=1&amp;vop=1&amp;pid=628d6be90&amp;color=0,0,0&amp;vtp=1&amp;bbb=1"/>
              <p:cNvSpPr/>
              <p:nvPr/>
            </p:nvSpPr>
            <p:spPr>
              <a:xfrm>
                <a:off x="722376" y="1554163"/>
                <a:ext cx="10753344" cy="546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𝑺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𝒎𝒈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𝑺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𝒎𝒈</m:t>
                        </m:r>
                      </m:den>
                    </m:f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𝑯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33_1#e93dc8077?vop=1&amp;vop=1&amp;pid=628d6be9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554163"/>
                <a:ext cx="10753344" cy="546100"/>
              </a:xfrm>
              <a:prstGeom prst="rect">
                <a:avLst/>
              </a:prstGeom>
              <a:blipFill rotWithShape="1">
                <a:blip r:embed="rId2"/>
                <a:stretch>
                  <a:fillRect l="-4" t="-58" b="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34_1#e93dc8077?vop=1&amp;vop=1&amp;pid=628d6be90&amp;color=0,0,0&amp;vtp=1&amp;bbb=1&amp;hb=1"/>
              <p:cNvSpPr/>
              <p:nvPr/>
            </p:nvSpPr>
            <p:spPr>
              <a:xfrm>
                <a:off x="722376" y="2100263"/>
                <a:ext cx="10753344" cy="1752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气缸旋转后,电梯以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的加速度向上做加速运动,设此时气缸内气体的压强为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,对活塞受力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分析有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,这个过程中封闭气体做等温变化,由玻意耳定律有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𝐻𝑆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ℎ𝑆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7_AS.34_1#e93dc8077?vop=1&amp;vop=1&amp;pid=628d6be9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100263"/>
                <a:ext cx="10753344" cy="1752600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r="-620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EX.35_1#628d6be90?vop=1&amp;vop=1&amp;pid=84256f19a&amp;color=0,0,0&amp;vtp=1&amp;bt=1&amp;bb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【思路导引】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（1）问中两个状态的受力分析如图所示.</a:t>
            </a:r>
            <a:endParaRPr lang="en-US" altLang="zh-CN" sz="2000" dirty="0"/>
          </a:p>
        </p:txBody>
      </p:sp>
      <p:sp>
        <p:nvSpPr>
          <p:cNvPr id="3" name="QO_6_EX.35_2#628d6be90?vop=1&amp;vop=1&amp;pid=84256f19a&amp;color=0,0,0&amp;vtp=1&amp;bbb=1"/>
          <p:cNvSpPr/>
          <p:nvPr/>
        </p:nvSpPr>
        <p:spPr>
          <a:xfrm>
            <a:off x="722377" y="1902402"/>
            <a:ext cx="10749630" cy="141319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12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初态时：</a:t>
            </a:r>
            <a:r>
              <a:rPr lang="en-US" altLang="zh-CN" sz="675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旋转后：</a:t>
            </a:r>
            <a:r>
              <a:rPr lang="en-US" altLang="zh-CN" sz="705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4" name="QO_6_EX.35_2#628d6be90?vop=1&amp;vop=1&amp;pid=84256f19a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7055" y="1961711"/>
            <a:ext cx="1207008" cy="136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6_EX.35_2#628d6be90?vop=1&amp;vop=1&amp;pid=84256f19a&amp;color=0,0,0&amp;tib=255,255,255&amp;iip=2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0139" y="1897703"/>
            <a:ext cx="1234440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6_1#75f22b9d2?vop=1&amp;pid=41b358c26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[陕西宝鸡2024高二下期末改编]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是一定质量的理想气体在两条等温线上的两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个状态点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，这两点与坐标原点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和对应坐标轴上的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坐标所围成的三角形面积分别为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对应温度分别为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36_1#75f22b9d2?vop=1&amp;pid=41b358c2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2958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7_1#75f22b9d2.bracket?vop=1&amp;pid=41b358c26&amp;color=0,0,0&amp;vpa=6&amp;vtp=1"/>
          <p:cNvSpPr/>
          <p:nvPr/>
        </p:nvSpPr>
        <p:spPr>
          <a:xfrm>
            <a:off x="3972243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6_BD.36_2#75f22b9d2?vop=1&amp;pid=41b358c2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6400" y="2408877"/>
            <a:ext cx="1225296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36_3#75f22b9d2.choices?vop=1&amp;pid=41b358c26&amp;color=0,0,0&amp;vtp=1&amp;bbb=1"/>
              <p:cNvSpPr/>
              <p:nvPr/>
            </p:nvSpPr>
            <p:spPr>
              <a:xfrm>
                <a:off x="722376" y="400907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57805" algn="l"/>
                    <a:tab pos="5477510" algn="l"/>
                    <a:tab pos="82099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6_BD.36_3#75f22b9d2.choices?vop=1&amp;pid=41b358c2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09077"/>
                <a:ext cx="10753344" cy="400050"/>
              </a:xfrm>
              <a:prstGeom prst="rect">
                <a:avLst/>
              </a:prstGeom>
              <a:blipFill rotWithShape="1">
                <a:blip r:embed="rId3"/>
                <a:stretch>
                  <a:fillRect l="-4" t="-80" b="-142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8_1#75f22b9d2?vop=1&amp;vop=1&amp;pid=41b358c26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根据等温线特征可知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,由于面积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反映的是公式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中的常数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的一半,而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态的常数比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状态的常数小,所以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8_1#75f22b9d2?vop=1&amp;vop=1&amp;pid=41b358c2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r="-1128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9_1#1bb9b0aff?vop=1&amp;pid=41b358c26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[北京十三中2025段考]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一定质量的理想气体分别保持温度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发生等温变化，已知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则下列能正确反映气体压强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随体积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变化关系的图像是(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39_1#1bb9b0aff?vop=1&amp;pid=41b358c2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240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0_1#1bb9b0aff.bracket?vop=1&amp;pid=41b358c26&amp;color=0,0,0&amp;vpa=7&amp;vtp=1"/>
          <p:cNvSpPr/>
          <p:nvPr/>
        </p:nvSpPr>
        <p:spPr>
          <a:xfrm>
            <a:off x="7075615" y="14101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39_2#1bb9b0aff.choices?vop=1&amp;pid=41b358c26&amp;color=0,0,0&amp;vtp=1&amp;bbb=1"/>
          <p:cNvSpPr/>
          <p:nvPr/>
        </p:nvSpPr>
        <p:spPr>
          <a:xfrm>
            <a:off x="722377" y="1951677"/>
            <a:ext cx="10749630" cy="118795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10600"/>
              </a:lnSpc>
              <a:tabLst>
                <a:tab pos="2747645" algn="l"/>
                <a:tab pos="5393690" algn="l"/>
                <a:tab pos="8166735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59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</a:t>
            </a:r>
            <a:r>
              <a:rPr lang="en-US" altLang="zh-CN" sz="59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</a:t>
            </a:r>
            <a:r>
              <a:rPr lang="en-US" altLang="zh-CN" sz="59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D.</a:t>
            </a:r>
            <a:r>
              <a:rPr lang="en-US" altLang="zh-CN" sz="59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5" name="QC_6_BD.39_2#1bb9b0aff.choice_image?vop=1&amp;pid=41b358c26&amp;color=0,0,0&amp;tib=255,255,255&amp;iip=3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9711" y="1952820"/>
            <a:ext cx="996696" cy="11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6_BD.39_2#1bb9b0aff.choice_image?vop=1&amp;pid=41b358c26&amp;color=0,0,0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1860" y="2007684"/>
            <a:ext cx="969264" cy="113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6_BD.39_2#1bb9b0aff.choice_image?vop=1&amp;pid=41b358c26&amp;color=0,0,0&amp;tib=255,255,255&amp;iip=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60447" y="2080836"/>
            <a:ext cx="1060704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6_BD.39_2#1bb9b0aff.choice_image?vop=1&amp;pid=41b358c26&amp;color=0,0,0&amp;tib=255,255,255&amp;iip=6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40096" y="2080836"/>
            <a:ext cx="1060704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41_1#1bb9b0aff?vop=1&amp;vop=1&amp;pid=41b358c26&amp;color=0,0,0&amp;vtp=1&amp;bt=1&amp;bbb=1&amp;hb=1"/>
              <p:cNvSpPr/>
              <p:nvPr/>
            </p:nvSpPr>
            <p:spPr>
              <a:xfrm>
                <a:off x="722376" y="972000"/>
                <a:ext cx="10753344" cy="15400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根据玻意耳定律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,一定质量的理想气体发生等温变化,可知压强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与体积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成反比,即压强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与体积的倒数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成正比,故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图像为过原点的直线,图像斜率为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可知温度越高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图像的斜率越大,由于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41_1#1bb9b0aff?vop=1&amp;vop=1&amp;pid=41b358c2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540002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r="-1264" b="-30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42_1#36d50b7cd?vop=1&amp;pid=d1b8fad32&amp;color=0,0,0&amp;vtp=1&amp;bt=1&amp;bbb=1&amp;hb=1"/>
              <p:cNvSpPr/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[山东枣庄滕州五中2024高二下月考]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一个气泡由湖面下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深处缓慢上升到湖面下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深处，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设湖水温度不变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（水的密度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，大气压强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则气泡的体积约变为原来体积的(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7_BD.42_1#36d50b7cd?vop=1&amp;pid=d1b8fad3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3307" b="-34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43_1#36d50b7cd.bracket?vop=1&amp;pid=d1b8fad32&amp;color=0,0,0&amp;vpa=8&amp;vtp=1"/>
          <p:cNvSpPr/>
          <p:nvPr/>
        </p:nvSpPr>
        <p:spPr>
          <a:xfrm>
            <a:off x="4478401" y="18800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42_2#36d50b7cd.choices?vop=1&amp;pid=d1b8fad32&amp;color=0,0,0&amp;vtp=1&amp;bbb=1"/>
              <p:cNvSpPr/>
              <p:nvPr/>
            </p:nvSpPr>
            <p:spPr>
              <a:xfrm>
                <a:off x="722376" y="2289307"/>
                <a:ext cx="10753344" cy="58407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000"/>
                  </a:lnSpc>
                  <a:tabLst>
                    <a:tab pos="2748280" algn="l"/>
                    <a:tab pos="5471160" algn="l"/>
                    <a:tab pos="84099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3倍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2倍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1.5倍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7_BD.42_2#36d50b7cd.choices?vop=1&amp;pid=d1b8fad3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9307"/>
                <a:ext cx="10753344" cy="584073"/>
              </a:xfrm>
              <a:prstGeom prst="rect">
                <a:avLst/>
              </a:prstGeom>
              <a:blipFill rotWithShape="1">
                <a:blip r:embed="rId2"/>
                <a:stretch>
                  <a:fillRect l="-4" t="-23" b="-86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44_1#36d50b7cd?vop=1&amp;vop=1&amp;pid=d1b8fad32&amp;color=0,0,0&amp;vtp=1&amp;bt=1&amp;bbb=1&amp;hb=1"/>
              <p:cNvSpPr/>
              <p:nvPr/>
            </p:nvSpPr>
            <p:spPr>
              <a:xfrm>
                <a:off x="722376" y="972000"/>
                <a:ext cx="10753344" cy="1338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设气泡初、末态的体积分别为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,初态时气泡的压强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深处时气泡的压强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,根据玻意耳定律得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,即气泡的体积变为原来的1.5倍,故C正确.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7_AS.44_1#36d50b7cd?vop=1&amp;vop=1&amp;pid=d1b8fad3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388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3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_1#b9d79c422?vop=1&amp;pid=a3d7bc6ca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[山东菏泽2024高二下月考]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某同学将水杯开口向下倒置在水槽中，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水槽中的部分水流入杯内，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在杯中封闭了一段气体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，简化模型如图所示.现缓慢将水杯向上提起一小段高度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（杯口始终未露出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，杯内气体未漏出）.设环境温度保持不变，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则此过程中杯中封闭气体(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_1#b9d79c422.bracket?vop=1&amp;pid=a3d7bc6ca&amp;color=0,0,0&amp;vpa=1&amp;vtp=1"/>
          <p:cNvSpPr/>
          <p:nvPr/>
        </p:nvSpPr>
        <p:spPr>
          <a:xfrm>
            <a:off x="9099614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6_BD.1_2#b9d79c422?htil=1&amp;vop=1&amp;pid=a3d7bc6c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82981" y="2408877"/>
            <a:ext cx="1472184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6_BD.1_3#b9d79c422.choices?htil=1&amp;vop=1&amp;pid=a3d7bc6ca&amp;color=0,0,0&amp;vtp=1&amp;bbb=1"/>
          <p:cNvSpPr/>
          <p:nvPr/>
        </p:nvSpPr>
        <p:spPr>
          <a:xfrm>
            <a:off x="722376" y="2334074"/>
            <a:ext cx="9144000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467995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A.体积变小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，压强变小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.体积变大，压强变大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467995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.体积变小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，压强变大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.体积变大，压强变小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EX.45_1#36d50b7cd?vop=1&amp;vop=1&amp;pid=d1b8fad32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【易错分析】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求液体中密封气体压强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,不能只考虑气体上方液体产生的压强,还要考虑液体上方大气压强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,若未考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虑大气压强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,就会误选B.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1f8704b3a.fixed?pid=8b0c653a3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4#1f8704b3a.fixed?pid=8b0c653a3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课时1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玻意耳定律</a:t>
            </a:r>
            <a:endParaRPr lang="en-US" altLang="zh-CN" sz="4400" dirty="0"/>
          </a:p>
        </p:txBody>
      </p:sp>
      <p:pic>
        <p:nvPicPr>
          <p:cNvPr id="4" name="C_4#1f8704b3a.fixed?pid=8b0c653a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1f8704b3a.fixed?pid=8b0c653a3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6_1#c8e0c3658?vop=1&amp;pid=1f8704b3a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[江苏南京金陵中学2025高二下期中]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如图所示，竖直玻璃管内用水银封闭了一段空气柱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，水银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与玻璃管的质量相等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.现将玻璃管由静止释放，忽略水银与玻璃管间的摩擦，重力加速度大小为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6_1#c8e0c3658?vop=1&amp;pid=1f8704b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241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BD.46_2#c8e0c3658?vop=1&amp;pid=1f8704b3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98464" y="2408877"/>
            <a:ext cx="201168" cy="190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47_1#c8e0c3658.bracket?vop=1&amp;pid=1f8704b3a&amp;color=0,0,0&amp;vpa=9&amp;vtp=1"/>
          <p:cNvSpPr/>
          <p:nvPr/>
        </p:nvSpPr>
        <p:spPr>
          <a:xfrm>
            <a:off x="1176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46_3#c8e0c3658.choices?vop=1&amp;pid=1f8704b3a&amp;color=0,0,0&amp;vtp=1&amp;bbb=1"/>
              <p:cNvSpPr/>
              <p:nvPr/>
            </p:nvSpPr>
            <p:spPr>
              <a:xfrm>
                <a:off x="722376" y="4440877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A.释放前，封闭气体的压强小于外界大气压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.释放瞬间，玻璃管的加速度大小为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.释放后，封闭气体的压强会一直减小直到不变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.释放后过一段时间，水银柱相对玻璃管静止，此时封闭气体压强等于大气压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46_3#c8e0c3658.choices?vop=1&amp;pid=1f8704b3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440877"/>
                <a:ext cx="10753344" cy="17960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8_1#c8e0c3658?vop=1&amp;vop=1&amp;pid=1f8704b3a&amp;color=0,0,0&amp;vtp=1&amp;bt=1&amp;bbb=1&amp;hb=1"/>
              <p:cNvSpPr/>
              <p:nvPr/>
            </p:nvSpPr>
            <p:spPr>
              <a:xfrm>
                <a:off x="722376" y="972000"/>
                <a:ext cx="10753344" cy="3154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释放前,对水银柱有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,A错误；释放瞬间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,被封闭气体的压强来不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及变化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，对玻璃管，由牛顿第二定律可得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,可得玻璃管的加速度大小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正确；释放后,水银柱的加速度小于玻璃管的加速度，水银柱相对玻璃管向上运动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，封闭气体体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，压强减小，当封闭气体压强和大气压强相等时,水银柱下降的速度比玻璃管的小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,故封闭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气体的体积继续增大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,压强继续减小，水银柱的加速度增大,玻璃管的加速度减小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,直到二者的速度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,然后水银柱又压缩气体,封闭气体压强增大，二者的加速度继续改变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,水银柱与玻璃管之间一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直有相对运动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,故C、D错误.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8_1#c8e0c3658?vop=1&amp;vop=1&amp;pid=1f8704b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549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2144" b="-1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9_1#8286209f7?vop=1&amp;pid=1f8704b3a&amp;color=0,0,0&amp;vtp=1&amp;bt=1&amp;bbb=1&amp;hb=1"/>
              <p:cNvSpPr/>
              <p:nvPr/>
            </p:nvSpPr>
            <p:spPr>
              <a:xfrm>
                <a:off x="722376" y="972000"/>
                <a:ext cx="10753344" cy="22274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[河北保定八县一中2025高二下联考]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，竖直放置的直玻璃管中用水银柱密封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一段空气柱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，空气柱和水银柱的长度均为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，现将玻璃管以某一初速度沿足够长斜面上滑或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，斜面倾角为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，玻璃管与斜面间的动摩擦因数为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，标准大气压强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设气体温度不变，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9_1#8286209f7?vop=1&amp;pid=1f8704b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4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3218" b="-20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0_1#8286209f7.bracket?vop=1&amp;pid=1f8704b3a&amp;color=0,0,0&amp;vpa=10&amp;vtp=1&amp;bbb=1"/>
          <p:cNvSpPr/>
          <p:nvPr/>
        </p:nvSpPr>
        <p:spPr>
          <a:xfrm>
            <a:off x="2967101" y="2794450"/>
            <a:ext cx="7302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BCD</a:t>
            </a:r>
            <a:endParaRPr lang="en-US" altLang="zh-CN" sz="2000" dirty="0"/>
          </a:p>
        </p:txBody>
      </p:sp>
      <p:pic>
        <p:nvPicPr>
          <p:cNvPr id="4" name="QC_5_BD.49_3#8286209f7?htil=1&amp;vop=1&amp;pid=1f8704b3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99816" y="3669035"/>
            <a:ext cx="612648" cy="116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49_4#8286209f7?htil=1&amp;vop=1&amp;pid=1f8704b3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63256" y="3330707"/>
            <a:ext cx="2039112" cy="149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49_5#8286209f7.choices?vop=1&amp;pid=1f8704b3a&amp;color=0,0,0&amp;vtp=1&amp;bbb=1"/>
              <p:cNvSpPr/>
              <p:nvPr/>
            </p:nvSpPr>
            <p:spPr>
              <a:xfrm>
                <a:off x="722376" y="4969007"/>
                <a:ext cx="10753344" cy="8477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A.玻璃管上滑时空气柱压强为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.玻璃管上滑时空气柱长度约为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.玻璃管下滑时空气柱压强为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.玻璃管下滑时空气柱长度约为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5_BD.49_5#8286209f7.choices?vop=1&amp;pid=1f8704b3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969007"/>
                <a:ext cx="10753344" cy="847725"/>
              </a:xfrm>
              <a:prstGeom prst="rect">
                <a:avLst/>
              </a:prstGeom>
              <a:blipFill rotWithShape="1">
                <a:blip r:embed="rId4"/>
                <a:stretch>
                  <a:fillRect l="-4" t="-16" b="-63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51_1#8286209f7?vop=1&amp;vop=1&amp;pid=1f8704b3a&amp;color=0,0,0&amp;vtp=1&amp;bt=1&amp;bbb=1&amp;hb=1"/>
              <p:cNvSpPr/>
              <p:nvPr/>
            </p:nvSpPr>
            <p:spPr>
              <a:xfrm>
                <a:off x="722376" y="972000"/>
                <a:ext cx="10753344" cy="3167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初状态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,当玻璃管上滑时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，对水银柱和玻璃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管整体有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,解得加速度大小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,选水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银柱为研究对象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,由牛顿第二定律有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,A错误；由玻意耳定律有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；当玻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璃管下滑时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，对水银柱和玻璃管整体有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得加速度大小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,选水银柱为研究对象,由牛顿第二定律有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,C正确；由玻意耳定律有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51_1#8286209f7?vop=1&amp;vop=1&amp;pid=1f8704b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676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3697" b="-14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2_1#66d677196?vop=1&amp;pid=1f8704b3a&amp;color=0,0,0&amp;vtp=1&amp;bt=1&amp;bbb=1&amp;hb=1"/>
              <p:cNvSpPr/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[贵州贵阳一中2025高二下质检]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小华同学想通过如图所示的装置来测量化学药品氧化钙的体积，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在水平放置的导热性良好的圆柱形气缸内用质量为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的活塞密封一部分理想气体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，活塞横截面积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，能无摩擦地滑动.缸内放有一形状不规则化学药品氧化钙，初始时气柱的长度为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𝑙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.现顺时针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缓慢旋转气缸到开口竖直向上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，待活塞重新稳定后，气柱长度为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𝑙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，环境温度保持不变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压强恒为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，忽略化学药品热胀冷缩的影响，求：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52_1#66d677196?vop=1&amp;pid=1f8704b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3537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52_2#66d677196?vop=1&amp;pid=1f8704b3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0912" y="3430910"/>
            <a:ext cx="2176272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3_1#a279c590d?vop=1&amp;pid=66d677196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（1）待活塞重新稳定后，气缸内气体压强；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4_1#a279c590d?vop=1&amp;vop=1&amp;pid=66d677196&amp;color=0,0,0&amp;vtp=1&amp;bbb=1"/>
              <p:cNvSpPr/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𝟗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𝒎𝒈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𝑺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4_1#a279c590d?vop=1&amp;vop=1&amp;pid=66d67719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55_1#a279c590d?vop=1&amp;vop=1&amp;pid=66d677196&amp;color=0,0,0&amp;vtp=1&amp;bbb=1"/>
              <p:cNvSpPr/>
              <p:nvPr/>
            </p:nvSpPr>
            <p:spPr>
              <a:xfrm>
                <a:off x="722376" y="1996064"/>
                <a:ext cx="10753344" cy="1409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待活塞重新稳定后,对活塞受力分析,有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55_1#a279c590d?vop=1&amp;vop=1&amp;pid=66d67719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96064"/>
                <a:ext cx="10753344" cy="1409700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6_1#5833ebaae?vop=1&amp;pid=66d677196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（2）气缸内放置的化学药品的体积.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7_1#5833ebaae?vop=1&amp;vop=1&amp;pid=66d677196&amp;color=0,0,0&amp;vtp=1&amp;bbb=1"/>
              <p:cNvSpPr/>
              <p:nvPr/>
            </p:nvSpPr>
            <p:spPr>
              <a:xfrm>
                <a:off x="722376" y="1386528"/>
                <a:ext cx="10753344" cy="60655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𝑺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𝒍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7_1#5833ebaae?vop=1&amp;vop=1&amp;pid=66d67719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6552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88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58_1#5833ebaae?vop=1&amp;vop=1&amp;pid=66d677196&amp;color=0,0,0&amp;vtp=1&amp;bbb=1&amp;hb=1"/>
              <p:cNvSpPr/>
              <p:nvPr/>
            </p:nvSpPr>
            <p:spPr>
              <a:xfrm>
                <a:off x="722376" y="2003557"/>
                <a:ext cx="10753344" cy="1409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设气缸内放置的化学药品体积为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𝑙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𝑙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,气体做等温变化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,由玻意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解得化学药品的体积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𝑙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58_1#5833ebaae?vop=1&amp;vop=1&amp;pid=66d67719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003557"/>
                <a:ext cx="10753344" cy="1409700"/>
              </a:xfrm>
              <a:prstGeom prst="rect">
                <a:avLst/>
              </a:prstGeom>
              <a:blipFill rotWithShape="1">
                <a:blip r:embed="rId2"/>
                <a:stretch>
                  <a:fillRect l="-4" t="-9" r="-886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9_1#b13b2bd58?vop=1&amp;pid=1f8704b3a&amp;color=0,0,0&amp;vtp=1&amp;bt=1&amp;bbb=1&amp;hb=1"/>
              <p:cNvSpPr/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[山东烟台一中2024高二下月考]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如图所示，一容器由横截面积分别为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的两个气缸连通而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，容器平放在水平地面上，气缸内壁光滑.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整个容器被通过刚性杆连接的两活塞分隔成三部分，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分别充有氢气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、空气和氮气.平衡时，氮气的压强和体积分别为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，氢气的体积为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，空气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.现缓慢地将中部的空气全部抽出，抽气过程中氢气和氮气的温度保持不变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，活塞没有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到达两气缸的连接处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59_1#b13b2bd58?vop=1&amp;pid=1f8704b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968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59_2#b13b2bd58?vop=1&amp;pid=1f8704b3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54880" y="3332803"/>
            <a:ext cx="2679192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_1#b9d79c422?vop=1&amp;vop=1&amp;pid=a3d7bc6ca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根据题意可知杯口上升,则空气所在的液面深度减小,可知气体压强减小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,根据玻意耳定律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,可知气体体积变大，故D正确.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_1#b9d79c422?vop=1&amp;vop=1&amp;pid=a3d7bc6c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60_1#6457f8735?vop=1&amp;pid=b13b2bd58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（1）抽气前氢气的压强；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61_1#6457f8735?vop=1&amp;vop=1&amp;pid=b13b2bd58&amp;color=0,0,0&amp;vtp=1&amp;bbb=1"/>
              <p:cNvSpPr/>
              <p:nvPr/>
            </p:nvSpPr>
            <p:spPr>
              <a:xfrm>
                <a:off x="722376" y="1386528"/>
                <a:ext cx="10753344" cy="5955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𝒑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61_1#6457f8735?vop=1&amp;vop=1&amp;pid=b13b2bd5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595503"/>
              </a:xfrm>
              <a:prstGeom prst="rect">
                <a:avLst/>
              </a:prstGeom>
              <a:blipFill rotWithShape="1">
                <a:blip r:embed="rId1"/>
                <a:stretch>
                  <a:fillRect l="-4" t="-54" b="-87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62_1#6457f8735?vop=1&amp;vop=1&amp;pid=b13b2bd58&amp;color=0,0,0&amp;vtp=1&amp;bbb=1"/>
              <p:cNvSpPr/>
              <p:nvPr/>
            </p:nvSpPr>
            <p:spPr>
              <a:xfrm>
                <a:off x="722376" y="1988190"/>
                <a:ext cx="10753344" cy="1409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设抽气前氢气的压强为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,根据力的平衡条件得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为刚性杆的弹力,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62_1#6457f8735?vop=1&amp;vop=1&amp;pid=b13b2bd5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88190"/>
                <a:ext cx="10753344" cy="1409700"/>
              </a:xfrm>
              <a:prstGeom prst="rect">
                <a:avLst/>
              </a:prstGeom>
              <a:blipFill rotWithShape="1">
                <a:blip r:embed="rId2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63_1#e71f9bc67?vop=1&amp;pid=b13b2bd58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（2）抽气后氢气的压强和体积.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64_1#e71f9bc67?vop=1&amp;vop=1&amp;pid=b13b2bd58&amp;color=0,0,0&amp;vtp=1&amp;bbb=1"/>
              <p:cNvSpPr/>
              <p:nvPr/>
            </p:nvSpPr>
            <p:spPr>
              <a:xfrm>
                <a:off x="722376" y="1386528"/>
                <a:ext cx="10753344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</m:den>
                    </m:f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𝒑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𝟒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𝒑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𝒑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64_1#e71f9bc67?vop=1&amp;vop=1&amp;pid=b13b2bd5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533400"/>
              </a:xfrm>
              <a:prstGeom prst="rect">
                <a:avLst/>
              </a:prstGeom>
              <a:blipFill rotWithShape="1">
                <a:blip r:embed="rId1"/>
                <a:stretch>
                  <a:fillRect l="-4" t="-61" b="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65_1#e71f9bc67?vop=1&amp;vop=1&amp;pid=b13b2bd58&amp;color=0,0,0&amp;vtp=1&amp;bbb=1&amp;hb=1"/>
              <p:cNvSpPr/>
              <p:nvPr/>
            </p:nvSpPr>
            <p:spPr>
              <a:xfrm>
                <a:off x="722376" y="1919928"/>
                <a:ext cx="10753344" cy="2400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设抽气后氢气的压强和体积分别为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,氮气的压强和体积分别为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,根据力的平衡条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件有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由玻意耳定律得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由于两活塞用刚性杆连接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65_1#e71f9bc67?vop=1&amp;vop=1&amp;pid=b13b2bd5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19928"/>
                <a:ext cx="10753344" cy="2400300"/>
              </a:xfrm>
              <a:prstGeom prst="rect">
                <a:avLst/>
              </a:prstGeom>
              <a:blipFill rotWithShape="1">
                <a:blip r:embed="rId2"/>
                <a:stretch>
                  <a:fillRect l="-4" t="-13" r="-1417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66_1#b13b2bd58?vop=1&amp;vop=1&amp;pid=1f8704b3a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【思路导引】</a:t>
            </a:r>
            <a:endParaRPr lang="en-US" altLang="zh-CN" sz="2000" dirty="0"/>
          </a:p>
        </p:txBody>
      </p:sp>
      <p:sp>
        <p:nvSpPr>
          <p:cNvPr id="3" name="QO_5_EX.66_2#b13b2bd58?vop=1&amp;vop=1&amp;pid=1f8704b3a&amp;color=0,0,0&amp;vtp=1&amp;bbb=1"/>
          <p:cNvSpPr/>
          <p:nvPr/>
        </p:nvSpPr>
        <p:spPr>
          <a:xfrm>
            <a:off x="722376" y="1433137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两活塞用刚性杆连接,抽气后,氢气长度的变化和氮气长度的变化大小相同,如图所示.</a:t>
            </a:r>
            <a:endParaRPr lang="en-US" altLang="zh-CN" sz="2000" dirty="0"/>
          </a:p>
        </p:txBody>
      </p:sp>
      <p:pic>
        <p:nvPicPr>
          <p:cNvPr id="4" name="QO_5_EX.66_3#b13b2bd58?vop=1&amp;vop=1&amp;pid=1f8704b3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5696" y="1970728"/>
            <a:ext cx="3337560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_1#9d2a61d87?vop=1&amp;pid=a3d7bc6ca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2.如图所示，两端开口的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形管粗细均匀，左右两管竖直，底部的直管水平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，水银柱的长度如图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中标注所示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，水平管内两段空气柱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的长度分别为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.若保持温度不变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，在左管内缓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慢注入一定量的水银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，使得稳定后右管的水银面比原来高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.已知大气压强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4_1#9d2a61d87?vop=1&amp;pid=a3d7bc6c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502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_1#9d2a61d87.bracket?vop=1&amp;pid=a3d7bc6ca&amp;color=0,0,0&amp;vpa=2&amp;vtp=1"/>
          <p:cNvSpPr/>
          <p:nvPr/>
        </p:nvSpPr>
        <p:spPr>
          <a:xfrm>
            <a:off x="1163701" y="23245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6_BD.4_2#9d2a61d87?vop=1&amp;pid=a3d7bc6c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33672" y="2866077"/>
            <a:ext cx="3730752" cy="17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4_3#9d2a61d87.choices?vop=1&amp;pid=a3d7bc6ca&amp;color=0,0,0&amp;vtp=1&amp;bbb=1"/>
              <p:cNvSpPr/>
              <p:nvPr/>
            </p:nvSpPr>
            <p:spPr>
              <a:xfrm>
                <a:off x="722376" y="4694877"/>
                <a:ext cx="10753344" cy="8477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空气柱都可以进入竖直管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.末状态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空气柱的长度为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.向左管注入的水银柱长度为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.向左管注入的水银柱长度为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6_BD.4_3#9d2a61d87.choices?vop=1&amp;pid=a3d7bc6c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694877"/>
                <a:ext cx="10753344" cy="847725"/>
              </a:xfrm>
              <a:prstGeom prst="rect">
                <a:avLst/>
              </a:prstGeom>
              <a:blipFill rotWithShape="1">
                <a:blip r:embed="rId3"/>
                <a:stretch>
                  <a:fillRect l="-4" t="-38" b="-63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6_1#9d2a61d87?vop=1&amp;vop=1&amp;pid=a3d7bc6ca&amp;color=0,0,0&amp;vtp=1&amp;bt=1&amp;bbb=1&amp;hb=1"/>
              <p:cNvSpPr/>
              <p:nvPr/>
            </p:nvSpPr>
            <p:spPr>
              <a:xfrm>
                <a:off x="722376" y="972000"/>
                <a:ext cx="10753344" cy="344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在左管内缓慢注入一定量的水银，使得稳定后右管的水银面比原来高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空气柱都仍在水平管内，A错误；初状态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空气柱的压强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，末状态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空气柱的压强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，设初状态和末状态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空气柱的长度分别为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，左管注入的水银柱长度为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空气柱分别根据玻意耳定律得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)−(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，B、C错误，D正确.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6_1#9d2a61d87?vop=1&amp;vop=1&amp;pid=a3d7bc6c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44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13" r="-709" b="-13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7_1#9d2a61d87?vop=1&amp;vop=1&amp;pid=a3d7bc6ca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【方法总结】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相互联系的两部分气体的状态变化的解题方法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：（1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）对用来分隔两部分气体的那个物体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活塞、水银柱等）进行受力分析，按其运动状态用牛顿运动定律或平衡条件列方程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，得出压强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；（2）分析两部分气体的体积关系，注意分隔物的移动使它们的体积发生变化；（3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）对于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各部分气体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，在状态变化前后各自遵循气体实验定律，列方程联立求解.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8_1#3e02fa45b?vop=1&amp;pid=a3d7bc6ca&amp;color=0,0,0&amp;vtp=1&amp;bt=1&amp;bbb=1&amp;hb=1"/>
              <p:cNvSpPr/>
              <p:nvPr/>
            </p:nvSpPr>
            <p:spPr>
              <a:xfrm>
                <a:off x="722376" y="972000"/>
                <a:ext cx="10753344" cy="223456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[重庆南开中学2025高二下期中]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如图1所示，粗细均匀的玻璃管长度为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，用长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的水银柱密封了一定质量的空气.初始时，玻璃管水平放置，水银柱右端离管口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后将玻璃管顺时针缓慢转动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直至开口竖直向下，稳定后如图2所示.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最后再竖直插入水银槽，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直至稳定时内外液面高度差刚好为零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，如图3所示.整个过程中管内空气温度始终保持不变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视为理想气体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，大气压强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8_1#3e02fa45b?vop=1&amp;pid=a3d7bc6c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34565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24" b="-22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10_2#3e02fa45b?iti=1&amp;htil=1&amp;vop=1&amp;pid=a3d7bc6ca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7088" y="1657800"/>
            <a:ext cx="1335024" cy="70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QC_6_BD.10_3#3e02fa45b?iti=2&amp;htil=1&amp;vop=1&amp;pid=a3d7bc6ca&amp;color=0,0,0&amp;mp=1&amp;tib=255,255,255&amp;vtp=1&amp;bt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3600" y="972000"/>
            <a:ext cx="310896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C_6_BD.10_4#3e02fa45b?iti=3&amp;htil=1&amp;vop=1&amp;pid=a3d7bc6ca&amp;color=0,0,0&amp;mp=1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89136" y="1036008"/>
            <a:ext cx="1179576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6_BD.10_5#3e02fa45b?iti=1&amp;htil=1&amp;vop=1&amp;pid=a3d7bc6ca&amp;color=0,0,0&amp;mp=1&amp;vtp=1&amp;bbb=1"/>
          <p:cNvSpPr/>
          <p:nvPr/>
        </p:nvSpPr>
        <p:spPr>
          <a:xfrm>
            <a:off x="2284413" y="2488888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6" name="QC_6_BD.10_6#3e02fa45b?iti=2&amp;htil=1&amp;vop=1&amp;pid=a3d7bc6ca&amp;color=0,0,0&amp;mp=1&amp;vtp=1&amp;bbb=1"/>
          <p:cNvSpPr/>
          <p:nvPr/>
        </p:nvSpPr>
        <p:spPr>
          <a:xfrm>
            <a:off x="5868860" y="2488888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p:sp>
        <p:nvSpPr>
          <p:cNvPr id="7" name="QC_6_BD.10_7#3e02fa45b?iti=3&amp;htil=1&amp;vop=1&amp;pid=a3d7bc6ca&amp;color=0,0,0&amp;mp=1&amp;vtp=1&amp;bbb=1"/>
          <p:cNvSpPr/>
          <p:nvPr/>
        </p:nvSpPr>
        <p:spPr>
          <a:xfrm>
            <a:off x="9448736" y="2488888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图3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6_BD.10_8#3e02fa45b.choices?vop=1&amp;pid=a3d7bc6ca&amp;color=0,0,0&amp;vtp=1&amp;bbb=1"/>
              <p:cNvSpPr/>
              <p:nvPr/>
            </p:nvSpPr>
            <p:spPr>
              <a:xfrm>
                <a:off x="722376" y="2904432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A.图2玻璃管内的水银柱长度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.图2玻璃管内的水银柱长度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.竖直插入水银槽后有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长的水银柱进入玻璃管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.竖直插入水银槽后有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长的水银柱进入玻璃管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6_BD.10_8#3e02fa45b.choices?vop=1&amp;pid=a3d7bc6c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904432"/>
                <a:ext cx="10753344" cy="1796034"/>
              </a:xfrm>
              <a:prstGeom prst="rect">
                <a:avLst/>
              </a:prstGeom>
              <a:blipFill rotWithShape="1">
                <a:blip r:embed="rId4"/>
                <a:stretch>
                  <a:fillRect l="-4" t="-32" b="-24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QC_6_AN.9_1#3e02fa45b.bracket?vop=1&amp;pid=a3d7bc6ca&amp;color=0,0,0&amp;vpa=3&amp;vtp=1&amp;bbb=1&amp;answeroption=BD"/>
          <p:cNvSpPr txBox="1"/>
          <p:nvPr/>
        </p:nvSpPr>
        <p:spPr>
          <a:xfrm>
            <a:off x="595376" y="3435292"/>
            <a:ext cx="397545" cy="4770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  <p:sp>
        <p:nvSpPr>
          <p:cNvPr id="10" name="QC_6_AN.9_2#3e02fa45b.bracket?vop=1&amp;pid=a3d7bc6ca&amp;color=0,0,0&amp;vpa=3&amp;vtp=1&amp;bbb=1&amp;answeroption=BD"/>
          <p:cNvSpPr txBox="1"/>
          <p:nvPr/>
        </p:nvSpPr>
        <p:spPr>
          <a:xfrm>
            <a:off x="595376" y="4329626"/>
            <a:ext cx="688975" cy="4724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8135</Words>
  <Application>WPS 演示</Application>
  <PresentationFormat>宽屏</PresentationFormat>
  <Paragraphs>287</Paragraphs>
  <Slides>43</Slides>
  <Notes>44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67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>华文细黑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4</cp:revision>
  <dcterms:created xsi:type="dcterms:W3CDTF">2025-10-23T03:26:00Z</dcterms:created>
  <dcterms:modified xsi:type="dcterms:W3CDTF">2025-10-27T00:59:19Z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3E461A7BE3324FE5AE6523FC8738C1DF_12</vt:lpwstr>
  </property>
  <property fmtid="{D5CDD505-2E9C-101B-9397-08002B2CF9AE}" pid="3" name="KSOProductBuildVer">
    <vt:lpwstr>2052-12.1.0.23125</vt:lpwstr>
  </property>
</Properties>
</file>